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8" r:id="rId3"/>
    <p:sldId id="279" r:id="rId4"/>
    <p:sldId id="259" r:id="rId5"/>
    <p:sldId id="263" r:id="rId6"/>
    <p:sldId id="281" r:id="rId7"/>
    <p:sldId id="280" r:id="rId8"/>
    <p:sldId id="264" r:id="rId9"/>
    <p:sldId id="265" r:id="rId10"/>
    <p:sldId id="282" r:id="rId11"/>
    <p:sldId id="267" r:id="rId12"/>
    <p:sldId id="277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6834" autoAdjust="0"/>
  </p:normalViewPr>
  <p:slideViewPr>
    <p:cSldViewPr>
      <p:cViewPr varScale="1">
        <p:scale>
          <a:sx n="74" d="100"/>
          <a:sy n="74" d="100"/>
        </p:scale>
        <p:origin x="45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0B87-ACA6-47AF-B261-29D9C67C013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0641-C70A-4C89-A37E-BE6885728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19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3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5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hyperlink" Target="https://www.youtube.com/watch?v=GooATFiHUyA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j002321/Humanoid_war.gi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40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6.png"/><Relationship Id="rId5" Type="http://schemas.openxmlformats.org/officeDocument/2006/relationships/image" Target="../media/image3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hyperlink" Target="https://youtu.be/d32hA8sPGP0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4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j002321/3DGP2_FINAL_ASSIGNMENT.git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pj002321/ComputerGraphics.gi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5.gif"/><Relationship Id="rId5" Type="http://schemas.openxmlformats.org/officeDocument/2006/relationships/image" Target="../media/image14.png"/><Relationship Id="rId10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.png"/><Relationship Id="rId7" Type="http://schemas.openxmlformats.org/officeDocument/2006/relationships/hyperlink" Target="https://fan-galette-6f8.notion.site/00b8fe0b9ed941c0abae35f56260c656?v=79f6d95a7ecc4f6bbe5fa0cd1a588da7&amp;pvs=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hyperlink" Target="https://youtu.be/31BfTQHflNc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github.com/kiption/XD.git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400" y="1772352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pic>
        <p:nvPicPr>
          <p:cNvPr id="1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165" y="2130440"/>
            <a:ext cx="2360485" cy="8253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439" y="5835258"/>
            <a:ext cx="3993116" cy="257225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6388" y="2874955"/>
            <a:ext cx="3573704" cy="282515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594" y="5835258"/>
            <a:ext cx="2829602" cy="25701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439" y="2874955"/>
            <a:ext cx="3243310" cy="282515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14400" y="2765310"/>
            <a:ext cx="7239000" cy="5807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580604" y="7497485"/>
            <a:ext cx="8386286" cy="181588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모델의 계층 구조를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읽어들여서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사망 시 부품들을 분해시켜 주었고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돌이나 파편 같이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작은객체들을 이용하여 </a:t>
            </a:r>
            <a:r>
              <a:rPr lang="ko-KR" altLang="en-US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중력이 적용된 </a:t>
            </a:r>
            <a:r>
              <a:rPr lang="ko-KR" altLang="en-US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랜덤한</a:t>
            </a:r>
            <a:r>
              <a:rPr lang="ko-KR" altLang="en-US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방향으로 퍼져나가도록 했습니다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atinLnBrk="1"/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흔적은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파티클을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포함하여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빌보드를 이용한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스프라이트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애니메이션을 적용하여 표현하였고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총의 입구 위치에 사격 시 총구 화염을 표현해주었습니다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사람의 혈흔이나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회복 장소를 표시하는 상승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파티클도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빌보드를 이용하여 처리해주었습니다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65039" y="2757882"/>
            <a:ext cx="9303021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</a:rPr>
              <a:t>if</a:t>
            </a:r>
            <a:r>
              <a:rPr lang="en-US" altLang="ko-KR" sz="1200" dirty="0"/>
              <a:t> (</a:t>
            </a:r>
            <a:r>
              <a:rPr lang="en-US" altLang="ko-KR" sz="1200" dirty="0" err="1"/>
              <a:t>m_bActive</a:t>
            </a:r>
            <a:r>
              <a:rPr lang="en-US" altLang="ko-KR" sz="1200" dirty="0"/>
              <a:t> ==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  <a:r>
              <a:rPr lang="en-US" altLang="ko-KR" sz="1200" dirty="0" smtClean="0"/>
              <a:t>)  {</a:t>
            </a:r>
            <a:endParaRPr lang="ko-KR" altLang="en-US" sz="1200" dirty="0"/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chemeClr val="accent3">
                    <a:lumMod val="50000"/>
                  </a:schemeClr>
                </a:solidFill>
              </a:rPr>
              <a:t>XMFLOAT3</a:t>
            </a:r>
            <a:r>
              <a:rPr lang="en-US" altLang="ko-KR" sz="1200" dirty="0" smtClean="0"/>
              <a:t>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gravity</a:t>
            </a:r>
            <a:r>
              <a:rPr lang="en-US" altLang="ko-KR" sz="1200" dirty="0"/>
              <a:t> = 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</a:rPr>
              <a:t>XMFLOAT3</a:t>
            </a:r>
            <a:r>
              <a:rPr lang="en-US" altLang="ko-KR" sz="1200" dirty="0"/>
              <a:t>(0.0, -9.8, 0);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m_fElapsedTimes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+= </a:t>
            </a:r>
            <a:r>
              <a:rPr lang="en-US" altLang="ko-KR" sz="1200" dirty="0" err="1"/>
              <a:t>fTimeElapsed</a:t>
            </a:r>
            <a:r>
              <a:rPr lang="en-US" altLang="ko-KR" sz="1200" dirty="0"/>
              <a:t> * 5.5f;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chemeClr val="accent4">
                    <a:lumMod val="75000"/>
                  </a:schemeClr>
                </a:solidFill>
              </a:rPr>
              <a:t>if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m_fElapsedTimes</a:t>
            </a:r>
            <a:r>
              <a:rPr lang="en-US" altLang="ko-KR" sz="1200" dirty="0"/>
              <a:t> &lt;= </a:t>
            </a:r>
            <a:r>
              <a:rPr lang="en-US" altLang="ko-KR" sz="1200" dirty="0" err="1"/>
              <a:t>m_fDuration</a:t>
            </a:r>
            <a:r>
              <a:rPr lang="en-US" altLang="ko-KR" sz="1200" dirty="0" smtClean="0"/>
              <a:t>) {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en-US" altLang="ko-KR" sz="1200" dirty="0" smtClean="0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 </a:t>
            </a:r>
            <a:r>
              <a:rPr lang="en-US" altLang="ko-KR" sz="1200" dirty="0">
                <a:solidFill>
                  <a:srgbClr val="7030A0"/>
                </a:solidFill>
              </a:rPr>
              <a:t>BLOODEXPLOSION_DEBRISES</a:t>
            </a:r>
            <a:r>
              <a:rPr lang="en-US" altLang="ko-KR" sz="1200" dirty="0"/>
              <a:t>; </a:t>
            </a:r>
            <a:r>
              <a:rPr lang="en-US" altLang="ko-KR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++)  {</a:t>
            </a:r>
            <a:endParaRPr lang="en-US" altLang="ko-KR" sz="1200" dirty="0"/>
          </a:p>
          <a:p>
            <a:r>
              <a:rPr lang="en-US" altLang="ko-KR" sz="1200" dirty="0" smtClean="0"/>
              <a:t>         </a:t>
            </a:r>
            <a:r>
              <a:rPr lang="en-US" altLang="ko-KR" sz="1200" dirty="0" err="1" smtClean="0"/>
              <a:t>m_fExplosionSpeed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Random</a:t>
            </a:r>
            <a:r>
              <a:rPr lang="en-US" altLang="ko-KR" sz="1200" dirty="0"/>
              <a:t>(5.0f, 10.0f);</a:t>
            </a:r>
          </a:p>
          <a:p>
            <a:r>
              <a:rPr lang="en-US" altLang="ko-KR" sz="1200" dirty="0" smtClean="0"/>
              <a:t>         m_pxmf4x4Transforms[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 </a:t>
            </a:r>
            <a:r>
              <a:rPr lang="en-US" altLang="ko-KR" sz="1200" dirty="0"/>
              <a:t>= Matrix4x4::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Identity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      m_pxmf4x4Transforms[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]._</a:t>
            </a:r>
            <a:r>
              <a:rPr lang="en-US" altLang="ko-KR" sz="1200" dirty="0"/>
              <a:t>41 = </a:t>
            </a:r>
            <a:r>
              <a:rPr lang="en-US" altLang="ko-KR" sz="1200" dirty="0" err="1"/>
              <a:t>ParticlePosition.x</a:t>
            </a:r>
            <a:r>
              <a:rPr lang="en-US" altLang="ko-KR" sz="1200" dirty="0"/>
              <a:t> + </a:t>
            </a:r>
            <a:r>
              <a:rPr lang="en-US" altLang="ko-KR" sz="1200" dirty="0" smtClean="0"/>
              <a:t>m_pxmf3SphereVectors[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].</a:t>
            </a:r>
            <a:r>
              <a:rPr lang="en-US" altLang="ko-KR" sz="1200" dirty="0"/>
              <a:t>x </a:t>
            </a:r>
            <a:r>
              <a:rPr lang="en-US" altLang="ko-KR" sz="1200" dirty="0" smtClean="0"/>
              <a:t>*</a:t>
            </a:r>
            <a:r>
              <a:rPr lang="en-US" altLang="ko-KR" sz="1200" dirty="0" err="1" smtClean="0"/>
              <a:t>m_fExplosionSpeed</a:t>
            </a:r>
            <a:r>
              <a:rPr lang="en-US" altLang="ko-KR" sz="1200" dirty="0" smtClean="0"/>
              <a:t> *</a:t>
            </a:r>
            <a:r>
              <a:rPr lang="en-US" altLang="ko-KR" sz="1200" dirty="0" err="1" smtClean="0"/>
              <a:t>m_fElapsedTimes</a:t>
            </a:r>
            <a:r>
              <a:rPr lang="en-US" altLang="ko-KR" sz="1200" dirty="0" smtClean="0"/>
              <a:t>+ </a:t>
            </a:r>
            <a:r>
              <a:rPr lang="en-US" altLang="ko-KR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gravity</a:t>
            </a:r>
            <a:r>
              <a:rPr lang="en-US" altLang="ko-KR" sz="1200" dirty="0" err="1" smtClean="0"/>
              <a:t>.x</a:t>
            </a:r>
            <a:r>
              <a:rPr lang="en-US" altLang="ko-KR" sz="1200" dirty="0" smtClean="0"/>
              <a:t>;</a:t>
            </a:r>
          </a:p>
          <a:p>
            <a:r>
              <a:rPr lang="en-US" altLang="ko-KR" sz="1200" dirty="0" smtClean="0"/>
              <a:t>         m_pxmf4x4Transforms[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]._</a:t>
            </a:r>
            <a:r>
              <a:rPr lang="en-US" altLang="ko-KR" sz="1200" dirty="0"/>
              <a:t>42 = </a:t>
            </a:r>
            <a:r>
              <a:rPr lang="en-US" altLang="ko-KR" sz="1200" dirty="0" err="1"/>
              <a:t>ParticlePosition.y</a:t>
            </a:r>
            <a:r>
              <a:rPr lang="en-US" altLang="ko-KR" sz="1200" dirty="0"/>
              <a:t> + </a:t>
            </a:r>
            <a:r>
              <a:rPr lang="en-US" altLang="ko-KR" sz="1200" dirty="0" smtClean="0"/>
              <a:t>m_pxmf3SphereVectors[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].</a:t>
            </a:r>
            <a:r>
              <a:rPr lang="en-US" altLang="ko-KR" sz="1200" dirty="0"/>
              <a:t>y </a:t>
            </a:r>
            <a:r>
              <a:rPr lang="en-US" altLang="ko-KR" sz="1200" dirty="0" smtClean="0"/>
              <a:t>*</a:t>
            </a:r>
            <a:r>
              <a:rPr lang="en-US" altLang="ko-KR" sz="1200" dirty="0" err="1" smtClean="0"/>
              <a:t>m_fExplosionSpeed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* </a:t>
            </a:r>
            <a:r>
              <a:rPr lang="en-US" altLang="ko-KR" sz="1200" dirty="0" err="1"/>
              <a:t>m_fElapsedTimes</a:t>
            </a:r>
            <a:r>
              <a:rPr lang="en-US" altLang="ko-KR" sz="1200" dirty="0"/>
              <a:t>; +0.5f * </a:t>
            </a:r>
            <a:r>
              <a:rPr lang="en-US" altLang="ko-KR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gravity</a:t>
            </a:r>
            <a:r>
              <a:rPr lang="en-US" altLang="ko-KR" sz="1200" dirty="0" err="1" smtClean="0"/>
              <a:t>.y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* </a:t>
            </a:r>
            <a:r>
              <a:rPr lang="en-US" altLang="ko-KR" sz="1200" dirty="0" smtClean="0"/>
              <a:t>       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</a:t>
            </a:r>
            <a:r>
              <a:rPr lang="en-US" altLang="ko-KR" sz="1200" dirty="0" err="1" smtClean="0"/>
              <a:t>m_fElapsedTimes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* </a:t>
            </a:r>
            <a:r>
              <a:rPr lang="en-US" altLang="ko-KR" sz="1200" dirty="0" err="1" smtClean="0"/>
              <a:t>m_fElapsedTimes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r>
              <a:rPr lang="en-US" altLang="ko-KR" sz="1200" dirty="0" smtClean="0"/>
              <a:t>         m_pxmf4x4Transforms[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]._</a:t>
            </a:r>
            <a:r>
              <a:rPr lang="en-US" altLang="ko-KR" sz="1200" dirty="0"/>
              <a:t>43 = </a:t>
            </a:r>
            <a:r>
              <a:rPr lang="en-US" altLang="ko-KR" sz="1200" dirty="0" err="1"/>
              <a:t>ParticlePosition.z</a:t>
            </a:r>
            <a:r>
              <a:rPr lang="en-US" altLang="ko-KR" sz="1200" dirty="0"/>
              <a:t> + </a:t>
            </a:r>
            <a:r>
              <a:rPr lang="en-US" altLang="ko-KR" sz="1200" dirty="0" smtClean="0"/>
              <a:t>m_pxmf3SphereVectors[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].</a:t>
            </a:r>
            <a:r>
              <a:rPr lang="en-US" altLang="ko-KR" sz="1200" dirty="0"/>
              <a:t>z * </a:t>
            </a:r>
            <a:r>
              <a:rPr lang="en-US" altLang="ko-KR" sz="1200" dirty="0" err="1"/>
              <a:t>m_fExplosionSpeed</a:t>
            </a:r>
            <a:r>
              <a:rPr lang="en-US" altLang="ko-KR" sz="1200" dirty="0"/>
              <a:t> * </a:t>
            </a:r>
            <a:r>
              <a:rPr lang="en-US" altLang="ko-KR" sz="1200" dirty="0" err="1" smtClean="0"/>
              <a:t>m_fElapsedTimes</a:t>
            </a:r>
            <a:r>
              <a:rPr lang="en-US" altLang="ko-KR" sz="1200" dirty="0" smtClean="0"/>
              <a:t>+ </a:t>
            </a:r>
            <a:r>
              <a:rPr lang="en-US" altLang="ko-KR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gravity</a:t>
            </a:r>
            <a:r>
              <a:rPr lang="en-US" altLang="ko-KR" sz="1200" dirty="0" err="1" smtClean="0"/>
              <a:t>.z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     m_pxmf4x4Transforms[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 </a:t>
            </a:r>
            <a:r>
              <a:rPr lang="en-US" altLang="ko-KR" sz="1200" dirty="0"/>
              <a:t>= Matrix4x4::Multiply(Matrix4x4::</a:t>
            </a:r>
            <a:r>
              <a:rPr lang="en-US" altLang="ko-KR" sz="1200" dirty="0" err="1" smtClean="0">
                <a:solidFill>
                  <a:schemeClr val="accent6">
                    <a:lumMod val="75000"/>
                  </a:schemeClr>
                </a:solidFill>
              </a:rPr>
              <a:t>RotationAxis</a:t>
            </a:r>
            <a:r>
              <a:rPr lang="en-US" altLang="ko-KR" sz="1200" dirty="0" smtClean="0"/>
              <a:t>(m_pxmf3SphereVectors[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], </a:t>
            </a:r>
            <a:r>
              <a:rPr lang="en-US" altLang="ko-KR" sz="1200" dirty="0" err="1"/>
              <a:t>m_fExplosionRotation</a:t>
            </a:r>
            <a:r>
              <a:rPr lang="en-US" altLang="ko-KR" sz="1200" dirty="0"/>
              <a:t> *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</a:t>
            </a:r>
            <a:r>
              <a:rPr lang="en-US" altLang="ko-KR" sz="1200" dirty="0" err="1" smtClean="0"/>
              <a:t>m_fElapsedTimes</a:t>
            </a:r>
            <a:r>
              <a:rPr lang="en-US" altLang="ko-KR" sz="1200" dirty="0"/>
              <a:t>), </a:t>
            </a:r>
            <a:r>
              <a:rPr lang="en-US" altLang="ko-KR" sz="1200" dirty="0" smtClean="0"/>
              <a:t>m_pxmf4x4Transforms[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]);</a:t>
            </a:r>
            <a:endParaRPr lang="ko-KR" altLang="en-US" sz="1200" dirty="0"/>
          </a:p>
          <a:p>
            <a:r>
              <a:rPr lang="en-US" altLang="ko-KR" sz="1200" dirty="0" smtClean="0"/>
              <a:t>         </a:t>
            </a:r>
            <a:r>
              <a:rPr lang="en-US" altLang="ko-KR" sz="1200" dirty="0" err="1" smtClean="0"/>
              <a:t>m_ppObjects</a:t>
            </a:r>
            <a:r>
              <a:rPr lang="en-US" altLang="ko-KR" sz="1200" dirty="0" smtClean="0"/>
              <a:t>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]-&gt;</a:t>
            </a:r>
            <a:r>
              <a:rPr lang="en-US" altLang="ko-KR" sz="1200" dirty="0"/>
              <a:t>m_xmf4x4ToParent._41 = </a:t>
            </a:r>
            <a:r>
              <a:rPr lang="en-US" altLang="ko-KR" sz="1200" dirty="0" smtClean="0"/>
              <a:t>m_pxmf4x4Transforms[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]._41;</a:t>
            </a:r>
          </a:p>
          <a:p>
            <a:r>
              <a:rPr lang="en-US" altLang="ko-KR" sz="1200" dirty="0" smtClean="0"/>
              <a:t>         </a:t>
            </a:r>
            <a:r>
              <a:rPr lang="en-US" altLang="ko-KR" sz="1200" dirty="0" err="1" smtClean="0"/>
              <a:t>m_ppObjects</a:t>
            </a:r>
            <a:r>
              <a:rPr lang="en-US" altLang="ko-KR" sz="1200" dirty="0" smtClean="0"/>
              <a:t>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]-&gt;m_xmf4x4ToParent._42 = m_pxmf4x4Transforms[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]._42;</a:t>
            </a:r>
          </a:p>
          <a:p>
            <a:r>
              <a:rPr lang="en-US" altLang="ko-KR" sz="1200" dirty="0" smtClean="0"/>
              <a:t>         </a:t>
            </a:r>
            <a:r>
              <a:rPr lang="en-US" altLang="ko-KR" sz="1200" dirty="0" err="1" smtClean="0"/>
              <a:t>m_ppObjects</a:t>
            </a:r>
            <a:r>
              <a:rPr lang="en-US" altLang="ko-KR" sz="1200" dirty="0" smtClean="0"/>
              <a:t>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]-&gt;</a:t>
            </a:r>
            <a:r>
              <a:rPr lang="en-US" altLang="ko-KR" sz="1200" dirty="0"/>
              <a:t>m_xmf4x4ToParent._43 = </a:t>
            </a:r>
            <a:r>
              <a:rPr lang="en-US" altLang="ko-KR" sz="1200" dirty="0" smtClean="0"/>
              <a:t>m_pxmf4x4Transforms[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]._</a:t>
            </a:r>
            <a:r>
              <a:rPr lang="en-US" altLang="ko-KR" sz="1200" dirty="0"/>
              <a:t>43;</a:t>
            </a:r>
          </a:p>
          <a:p>
            <a:r>
              <a:rPr lang="en-US" altLang="ko-KR" sz="1200" dirty="0" smtClean="0"/>
              <a:t>         </a:t>
            </a:r>
            <a:r>
              <a:rPr lang="en-US" altLang="ko-KR" sz="1200" dirty="0" err="1" smtClean="0"/>
              <a:t>m_ppObjects</a:t>
            </a:r>
            <a:r>
              <a:rPr lang="en-US" altLang="ko-KR" sz="1200" dirty="0" smtClean="0"/>
              <a:t>[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200" dirty="0" smtClean="0"/>
              <a:t>]-&gt;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</a:rPr>
              <a:t>Rotate</a:t>
            </a:r>
            <a:r>
              <a:rPr lang="en-US" altLang="ko-KR" sz="1200" dirty="0"/>
              <a:t>(10, 10, 10);</a:t>
            </a:r>
          </a:p>
          <a:p>
            <a:r>
              <a:rPr lang="en-US" altLang="ko-KR" sz="1200" dirty="0" smtClean="0"/>
              <a:t>        } 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// for-end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200" dirty="0" smtClean="0"/>
              <a:t>    }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// if-end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200" dirty="0" smtClean="0"/>
              <a:t>   else {</a:t>
            </a:r>
            <a:endParaRPr lang="en-US" altLang="ko-KR" sz="1200" dirty="0"/>
          </a:p>
          <a:p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m_bActive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false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m_fElapsedTimes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0.0f;</a:t>
            </a:r>
          </a:p>
          <a:p>
            <a:r>
              <a:rPr lang="en-US" altLang="ko-KR" sz="1200" dirty="0" smtClean="0"/>
              <a:t>    }</a:t>
            </a:r>
            <a:endParaRPr lang="ko-KR" altLang="en-US" sz="1200" dirty="0"/>
          </a:p>
          <a:p>
            <a:r>
              <a:rPr lang="en-US" altLang="ko-KR" sz="1200" dirty="0"/>
              <a:t>}</a:t>
            </a:r>
            <a:endParaRPr lang="ko-KR" altLang="en-US" sz="1000" dirty="0"/>
          </a:p>
        </p:txBody>
      </p:sp>
      <p:cxnSp>
        <p:nvCxnSpPr>
          <p:cNvPr id="7" name="구부러진 연결선 6"/>
          <p:cNvCxnSpPr/>
          <p:nvPr/>
        </p:nvCxnSpPr>
        <p:spPr>
          <a:xfrm rot="5400000" flipH="1" flipV="1">
            <a:off x="14980132" y="5327168"/>
            <a:ext cx="2771596" cy="240426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6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41" y="1671679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50426"/>
              </p:ext>
            </p:extLst>
          </p:nvPr>
        </p:nvGraphicFramePr>
        <p:xfrm>
          <a:off x="8479606" y="2628900"/>
          <a:ext cx="8745009" cy="6587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Racing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Attack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5638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 판단 여부와 충돌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연출 시 서버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  <a:hlinkClick r:id="rId10"/>
                        </a:rPr>
                        <a:t>https://github.com/kiption/Network_Game_Programming.git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  <a:hlinkClick r:id="rId11"/>
                        </a:rPr>
                        <a:t>https://www.youtube.com/watch?v=GooATFiHUyA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3358" y="8729212"/>
            <a:ext cx="490884" cy="41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465" y="8047981"/>
            <a:ext cx="684670" cy="48971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4759" y="1015336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0" y="-1"/>
            <a:ext cx="18333713" cy="10502335"/>
            <a:chOff x="-45714" y="-121905"/>
            <a:chExt cx="18422857" cy="14392381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20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21" name="그룹 1003"/>
          <p:cNvGrpSpPr/>
          <p:nvPr/>
        </p:nvGrpSpPr>
        <p:grpSpPr>
          <a:xfrm>
            <a:off x="152400" y="1638300"/>
            <a:ext cx="17615566" cy="8478161"/>
            <a:chOff x="135242" y="1184728"/>
            <a:chExt cx="17615566" cy="8249561"/>
          </a:xfrm>
        </p:grpSpPr>
        <p:pic>
          <p:nvPicPr>
            <p:cNvPr id="2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2" y="1184728"/>
              <a:ext cx="17615566" cy="8249561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7828" y="2312883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CSLS_LOGIN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7312" y="2938413"/>
            <a:ext cx="5648668" cy="671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2.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계정 정보 데이터파일에 존재하는 지 확인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while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&gt;&gt;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"Saved name: " &lt;&lt;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compare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recved_name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== 0)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확인되었습니다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.“</a:t>
            </a: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(!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등록 후 다시 시도해주세요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."&lt;&lt;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입력한 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이미 다른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플레이어가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 중입니다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id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할당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err="1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SESSION_EMPTY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].);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r>
              <a:rPr lang="en-US" altLang="ko-KR" sz="105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"Clients["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"]'s Name: " 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==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- 1 &amp;&amp;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"Max Users Exceeded!"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else end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5530" y="2925488"/>
            <a:ext cx="5181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LS2C_GAMESTART_PACKET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.type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START_APPROVAL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START_DENY_UNKNOWNNAME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START_DENY_FULL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…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2333" y="2955627"/>
            <a:ext cx="4648200" cy="4910060"/>
            <a:chOff x="532850" y="3154797"/>
            <a:chExt cx="4648200" cy="4910060"/>
          </a:xfrm>
        </p:grpSpPr>
        <p:sp>
          <p:nvSpPr>
            <p:cNvPr id="7" name="TextBox 6"/>
            <p:cNvSpPr txBox="1"/>
            <p:nvPr/>
          </p:nvSpPr>
          <p:spPr>
            <a:xfrm>
              <a:off x="532850" y="3154797"/>
              <a:ext cx="464820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=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client_sock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(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char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*) &amp;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     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sizeof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), </a:t>
              </a:r>
              <a:r>
                <a:rPr lang="en-US" altLang="ko-K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MSG_WAITALL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==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SOCKET_ERROR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err_display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b="1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b="1" dirty="0" err="1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ifstream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("userlist.txt");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fail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cerr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"userlist.txt 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찾을 수 없습니다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."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endl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exit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(100);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string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.name;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bool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false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int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0;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MAX_USER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++)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(clients[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].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getName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().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compare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== 0) {</a:t>
              </a:r>
            </a:p>
            <a:p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true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if end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for end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8270" y="4090505"/>
              <a:ext cx="215265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로그인 패킷을 받아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유저 정보가 담긴 파일을 엽니다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파일이 없다면 표시를 해주게 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5345" y="7487776"/>
              <a:ext cx="213360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클라이언트로부터 받은 </a:t>
              </a:r>
              <a:r>
                <a:rPr lang="ko-KR" altLang="en-US" sz="1050">
                  <a:latin typeface="HY중고딕" panose="02030600000101010101" pitchFamily="18" charset="-127"/>
                  <a:ea typeface="HY중고딕" panose="02030600000101010101" pitchFamily="18" charset="-127"/>
                </a:rPr>
                <a:t>이름이 이미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접속중인 다른 유저의 이름이 아닌지 확인합니다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691" y="3170443"/>
              <a:ext cx="4550811" cy="241720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692" y="5740051"/>
              <a:ext cx="4550809" cy="150280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5" name="구부러진 연결선 14"/>
            <p:cNvCxnSpPr>
              <a:stCxn id="11" idx="3"/>
            </p:cNvCxnSpPr>
            <p:nvPr/>
          </p:nvCxnSpPr>
          <p:spPr>
            <a:xfrm flipV="1">
              <a:off x="4268945" y="7152934"/>
              <a:ext cx="304800" cy="6233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1600306" y="8350058"/>
            <a:ext cx="51368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정보가 데이터파일에 존재하는지 확인합니다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계정이라면 새로 등록을 진행해달라고 클라이언트에 메시지를 띄우기 위해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시작 여부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START_DENEY_UNKNOWNNAME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입력하고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이미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접속해있는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유저라면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17480" y="6071610"/>
            <a:ext cx="44577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계정이 이미 접속 중 또는 존재하지않는 이름일 때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 상의 유저수가 포화상태일때 각 상태에 맞는 값을 패킷에 담아 클라이언트로 전달하는 과정입니다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0" y="2009085"/>
            <a:ext cx="2869744" cy="444810"/>
          </a:xfrm>
          <a:prstGeom prst="rect">
            <a:avLst/>
          </a:prstGeom>
        </p:spPr>
      </p:pic>
      <p:cxnSp>
        <p:nvCxnSpPr>
          <p:cNvPr id="23" name="구부러진 연결선 22"/>
          <p:cNvCxnSpPr/>
          <p:nvPr/>
        </p:nvCxnSpPr>
        <p:spPr>
          <a:xfrm rot="10800000">
            <a:off x="10982325" y="8572501"/>
            <a:ext cx="615696" cy="206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33713" cy="10544763"/>
            <a:chOff x="-45714" y="26126"/>
            <a:chExt cx="18422857" cy="13654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6126"/>
              <a:ext cx="18422857" cy="136540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" y="1638301"/>
            <a:ext cx="17907000" cy="8531900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Map 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0171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collisioncheck_Player2Map(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MyVector3D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MAP_X_MIN + MAP_COLLISIONCHECK_RANGE 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&lt; MAP_X_MAX -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MAP_Z_MIN +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MAP_Z_MAX - MAP_COLLISIONCHECK_RANGE)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return;</a:t>
            </a:r>
            <a:endParaRPr lang="ko-KR" altLang="en-US" sz="1000" b="1" dirty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MAP_X_MIN)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5848" y="4389280"/>
            <a:ext cx="42856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끝으로부터 너무 멀리 떨어져 있다면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충돌체크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후처리를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0306" y="5141525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최소 범위를 넘어가게 되면 넘어가기 전 위치에 머물러있게 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5848" y="5981310"/>
            <a:ext cx="42856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Client[]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선언되어있기에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Date Race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막기 위해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보호해야합니다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 !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Intersects(clients[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  500;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EV_TARGET_ITEMBOX, 0,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41020" y="10170201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9" name="구부러진 연결선 8"/>
          <p:cNvCxnSpPr>
            <a:stCxn id="18" idx="1"/>
          </p:cNvCxnSpPr>
          <p:nvPr/>
        </p:nvCxnSpPr>
        <p:spPr>
          <a:xfrm rot="10800000">
            <a:off x="4958306" y="4457700"/>
            <a:ext cx="767542" cy="2239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>
            <a:off x="2664230" y="4764340"/>
            <a:ext cx="3048457" cy="6413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988163" y="5405654"/>
            <a:ext cx="2722238" cy="292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2815113" y="5413700"/>
            <a:ext cx="2895288" cy="1233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0800000" flipV="1">
            <a:off x="2976808" y="5405654"/>
            <a:ext cx="2742460" cy="2176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810000" y="6118792"/>
            <a:ext cx="1892992" cy="282933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1296787"/>
            <a:chExt cx="18422857" cy="1297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1296787"/>
              <a:ext cx="18422857" cy="12973689"/>
            </a:xfrm>
            <a:prstGeom prst="rect">
              <a:avLst/>
            </a:prstGeom>
          </p:spPr>
        </p:pic>
      </p:grpSp>
      <p:grpSp>
        <p:nvGrpSpPr>
          <p:cNvPr id="27" name="그룹 1003"/>
          <p:cNvGrpSpPr/>
          <p:nvPr/>
        </p:nvGrpSpPr>
        <p:grpSpPr>
          <a:xfrm>
            <a:off x="167644" y="1604815"/>
            <a:ext cx="17907000" cy="8531900"/>
            <a:chOff x="384227" y="1503144"/>
            <a:chExt cx="17517260" cy="8203523"/>
          </a:xfrm>
        </p:grpSpPr>
        <p:pic>
          <p:nvPicPr>
            <p:cNvPr id="28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 rotWithShape="1">
          <a:blip r:embed="rId5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9125" y="2923202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Missile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7422" y="295565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Bomb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4" y="3306618"/>
            <a:ext cx="5719755" cy="5747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OBJ_TYPE_MISSILE;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(EV_TYPE_HIT, HIT_MISSILE_DURATION, EV_TARGET_CLIENTS,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0,client_id, 0, 0);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6041" y="3321390"/>
            <a:ext cx="431732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(int i = 0; i &lt; </a:t>
            </a:r>
            <a:r>
              <a:rPr lang="nn-NO" altLang="ko-KR" sz="100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BombNum</a:t>
            </a:r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i++) 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OBJ_TYPE_BOMB;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(EV_TYPE_HIT_BOMB, HIT_BOMB_DURATION,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EV_TARGET_CLIENTS,0,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65717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5817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904"/>
              </p:ext>
            </p:extLst>
          </p:nvPr>
        </p:nvGraphicFramePr>
        <p:xfrm>
          <a:off x="8000900" y="2691976"/>
          <a:ext cx="8745009" cy="584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https://github.com/pj002321/Humanoid_war.git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https://youtu.be/d32hA8sPGP0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0140" y="8008657"/>
            <a:ext cx="684670" cy="4897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2489" y="7429610"/>
            <a:ext cx="539972" cy="4591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5671" y="1013085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3" y="3766985"/>
            <a:ext cx="6574326" cy="3698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200" y="1485900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289" y="1641203"/>
            <a:ext cx="2231331" cy="11123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67076" y="5757715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171758"/>
              </p:ext>
            </p:extLst>
          </p:nvPr>
        </p:nvGraphicFramePr>
        <p:xfrm>
          <a:off x="8368379" y="3445325"/>
          <a:ext cx="8745009" cy="4096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</a:t>
                      </a:r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Engine 5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</a:t>
                      </a:r>
                      <a:r>
                        <a:rPr lang="ko-KR" altLang="en-US" sz="2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</a:t>
                      </a: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101448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51" y="3640684"/>
            <a:ext cx="6793042" cy="3705296"/>
          </a:xfrm>
          <a:prstGeom prst="rect">
            <a:avLst/>
          </a:prstGeom>
        </p:spPr>
      </p:pic>
      <p:pic>
        <p:nvPicPr>
          <p:cNvPr id="18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37311"/>
            <a:chExt cx="18422857" cy="14233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37311"/>
              <a:ext cx="18422857" cy="14233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0025" y="1503144"/>
            <a:ext cx="35714" cy="8107450"/>
            <a:chOff x="8960025" y="1503144"/>
            <a:chExt cx="35714" cy="8107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24157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298" y="1880905"/>
            <a:ext cx="6965269" cy="385352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35904"/>
              </p:ext>
            </p:extLst>
          </p:nvPr>
        </p:nvGraphicFramePr>
        <p:xfrm>
          <a:off x="968909" y="5886811"/>
          <a:ext cx="7240943" cy="3447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45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환경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7"/>
                        </a:rPr>
                        <a:t>https://github.com/pj002321/ComputerGraphics.git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33319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51363"/>
              </p:ext>
            </p:extLst>
          </p:nvPr>
        </p:nvGraphicFramePr>
        <p:xfrm>
          <a:off x="9704217" y="5949496"/>
          <a:ext cx="7240943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12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Display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95648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28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5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 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3683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8"/>
                        </a:rPr>
                        <a:t>https://github.com/pj002321/3DGP2_FINAL_ASSIGNMENT.git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25503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4826" y="8783589"/>
            <a:ext cx="539972" cy="45919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17</a:t>
            </a:fld>
            <a:endParaRPr lang="en-US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8817403"/>
            <a:ext cx="539972" cy="459199"/>
          </a:xfrm>
          <a:prstGeom prst="rect">
            <a:avLst/>
          </a:prstGeom>
        </p:spPr>
      </p:pic>
      <p:pic>
        <p:nvPicPr>
          <p:cNvPr id="20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419" y="1773445"/>
            <a:ext cx="6057368" cy="39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38100"/>
            <a:ext cx="18333714" cy="10499048"/>
            <a:chOff x="-45714" y="249605"/>
            <a:chExt cx="18422857" cy="1402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49605"/>
              <a:ext cx="18422857" cy="1402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7486"/>
              </p:ext>
            </p:extLst>
          </p:nvPr>
        </p:nvGraphicFramePr>
        <p:xfrm>
          <a:off x="4260844" y="4890684"/>
          <a:ext cx="9200429" cy="396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 과목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4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내용</a:t>
                      </a:r>
                      <a:endParaRPr lang="en-US" altLang="ko-KR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(Notion)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hlinkClick r:id="rId7"/>
                        </a:rPr>
                        <a:t>https://fan-galette-6f8.notion.site/00b8fe0b9ed941c0abae35f56260c656?v=79f6d95a7ecc4f6bbe5fa0cd1a588da7&amp;pvs=4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796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/>
              <a:t>18</a:t>
            </a:fld>
            <a:endParaRPr lang="en-US" dirty="0"/>
          </a:p>
        </p:txBody>
      </p:sp>
      <p:pic>
        <p:nvPicPr>
          <p:cNvPr id="14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00" y="-38100"/>
            <a:ext cx="3347264" cy="20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6" y="0"/>
            <a:ext cx="18309465" cy="10287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5804079" y="7607658"/>
            <a:ext cx="138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  <a:endParaRPr lang="en-US" altLang="ko-KR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</a:t>
            </a: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84290" y="7573390"/>
            <a:ext cx="1895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44611" y="7593568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5000" y="2341889"/>
            <a:ext cx="1051647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1999.07.05  /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경기도 평택시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2015 </a:t>
            </a:r>
            <a:r>
              <a:rPr lang="ko-KR" altLang="en-US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세교중학교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2018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2024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05" y="2297222"/>
            <a:ext cx="2706212" cy="36082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34565" y="56007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입학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6400" y="564314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0163" y="5612160"/>
            <a:ext cx="1015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924879" y="5600700"/>
            <a:ext cx="1136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TCP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298968" y="5611727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910297" y="56370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졸업예정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25241" y="6079309"/>
            <a:ext cx="2685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허 재 성 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Heo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Jae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Seong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3965" y="6789783"/>
            <a:ext cx="3828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포기하지 않는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긍정적인 소통 능력을 </a:t>
            </a:r>
            <a:endParaRPr lang="en-US" altLang="ko-KR" sz="1600" b="1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가진 프로그래머입니다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49200" y="7741649"/>
            <a:ext cx="403860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010-5573-0354</a:t>
            </a:r>
          </a:p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t55300354@gmail.com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023923"/>
              </p:ext>
            </p:extLst>
          </p:nvPr>
        </p:nvGraphicFramePr>
        <p:xfrm>
          <a:off x="7603519" y="2411998"/>
          <a:ext cx="9618152" cy="71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5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12. FMOD, </a:t>
                      </a:r>
                      <a:endParaRPr lang="en-US" altLang="ko-KR" sz="2400" b="0" baseline="0" dirty="0" smtClean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hub, 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맵 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 내에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  <a:hlinkClick r:id="rId10"/>
                        </a:rPr>
                        <a:t>https://github.com/kiption/XD.git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836138"/>
                  </a:ext>
                </a:extLst>
              </a:tr>
              <a:tr h="67441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2000" u="sng" kern="1200" dirty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  <a:hlinkClick r:id="rId11"/>
                        </a:rPr>
                        <a:t>https://youtu.be/31BfTQHflNc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6648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327" y="8936250"/>
            <a:ext cx="753137" cy="538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4212" y="8253894"/>
            <a:ext cx="653366" cy="5556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400" y="1772352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pic>
        <p:nvPicPr>
          <p:cNvPr id="2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9974" y="2155217"/>
            <a:ext cx="1889894" cy="8253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324600" y="4838700"/>
            <a:ext cx="7017364" cy="33855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로드과정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배치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뺄지 말지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400" y="1940535"/>
            <a:ext cx="17517260" cy="8203523"/>
            <a:chOff x="384227" y="1667926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667926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pic>
        <p:nvPicPr>
          <p:cNvPr id="11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677" y="2388974"/>
            <a:ext cx="2559808" cy="825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t="13181" b="-1058"/>
          <a:stretch/>
        </p:blipFill>
        <p:spPr>
          <a:xfrm>
            <a:off x="1478108" y="3388238"/>
            <a:ext cx="3834460" cy="27662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365" y="3403829"/>
            <a:ext cx="4942636" cy="27261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7980" y="6264805"/>
            <a:ext cx="4942638" cy="30566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8125" y="6234915"/>
            <a:ext cx="3800101" cy="308414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591800" y="5345158"/>
            <a:ext cx="7017364" cy="1569660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애니메이션은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Mixamo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에셋을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이용하여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Unity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프레임워크 형식에 맞게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Export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해주었습니다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지상에서 활동하는 군인들은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장전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사망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걷기 모션 등을 적용해주었고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latinLnBrk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공중에서 활동하는 헬리콥터 내부의 조종수는 조종 중인 모션과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일정 피해 이상을 받았을 때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고통스러워하는 모션을 적용해주었습니다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79226" y="3321811"/>
            <a:ext cx="8971274" cy="60607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400" y="1661944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9107301" y="2980597"/>
            <a:ext cx="7974915" cy="378565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Texture2D&lt;float&gt;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[MAX_DEPTH_TEXTURES] : register(t18);</a:t>
            </a:r>
          </a:p>
          <a:p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SamplerComparisonState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register(s2);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float Compute3x3ShadowFactor(float2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float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float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0.0f),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0.0f),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float2(0.0f, -DELTA_Y),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float2(0.0f, +DELTA_Y),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- DELTA_Y),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float2(-DELTA_X,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+ DELTA_Y),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- DELTA_Y),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gtxtDepthTextures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nIndex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SampleCmpLevelZero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gssComparisonPCFShadow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uv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+ float2(+DELTA_X,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+ DELTA_Y),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fDepth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).r;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return(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fPercentLit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/ 9.0f);</a:t>
            </a:r>
          </a:p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0" y="2611265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ShadowFactor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07300" y="6973872"/>
            <a:ext cx="79749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PCF(Percentage closer Filtering) </a:t>
            </a:r>
            <a:r>
              <a:rPr lang="ko-KR" altLang="en-US" sz="1600" dirty="0"/>
              <a:t>기법에</a:t>
            </a:r>
            <a:r>
              <a:rPr lang="en-US" altLang="ko-KR" sz="1600" dirty="0"/>
              <a:t> </a:t>
            </a:r>
            <a:r>
              <a:rPr lang="ko-KR" altLang="en-US" sz="1600" dirty="0"/>
              <a:t>대한 </a:t>
            </a:r>
            <a:r>
              <a:rPr lang="en-US" altLang="ko-KR" sz="1600" dirty="0"/>
              <a:t>HLSL </a:t>
            </a:r>
            <a:r>
              <a:rPr lang="ko-KR" altLang="en-US" sz="1600" dirty="0"/>
              <a:t>코드 내용입니다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어떤 </a:t>
            </a:r>
            <a:r>
              <a:rPr lang="en-US" altLang="ko-KR" sz="1600" dirty="0"/>
              <a:t>UV </a:t>
            </a:r>
            <a:r>
              <a:rPr lang="ko-KR" altLang="en-US" sz="1600" dirty="0"/>
              <a:t>지점에 대해</a:t>
            </a:r>
            <a:r>
              <a:rPr lang="en-US" altLang="ko-KR" sz="1600" dirty="0"/>
              <a:t> DELTA_X, DELTA_Y</a:t>
            </a:r>
            <a:r>
              <a:rPr lang="ko-KR" altLang="en-US" sz="1600" dirty="0"/>
              <a:t>를 이용하여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여러 샘플을 채취하고 결과를 </a:t>
            </a:r>
            <a:r>
              <a:rPr lang="ko-KR" altLang="en-US" sz="1600" dirty="0" err="1"/>
              <a:t>평균화하여</a:t>
            </a:r>
            <a:r>
              <a:rPr lang="ko-KR" altLang="en-US" sz="1600" dirty="0"/>
              <a:t> 해당 </a:t>
            </a:r>
            <a:r>
              <a:rPr lang="ko-KR" altLang="en-US" sz="1600" dirty="0" err="1"/>
              <a:t>텍셀의</a:t>
            </a:r>
            <a:r>
              <a:rPr lang="ko-KR" altLang="en-US" sz="1600" dirty="0"/>
              <a:t> 그림자를 결정함으로써 가장자리를 부드럽게 만들어 줍니다</a:t>
            </a:r>
            <a:r>
              <a:rPr lang="en-US" altLang="ko-KR" sz="1600" dirty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pic>
        <p:nvPicPr>
          <p:cNvPr id="20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800" y="2130440"/>
            <a:ext cx="4245637" cy="8253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974" y="3056622"/>
            <a:ext cx="7763724" cy="47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4" y="0"/>
            <a:ext cx="18331428" cy="10544762"/>
            <a:chOff x="-45714" y="36719"/>
            <a:chExt cx="18422857" cy="10476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36719"/>
              <a:ext cx="18422857" cy="10476216"/>
            </a:xfrm>
            <a:prstGeom prst="rect">
              <a:avLst/>
            </a:prstGeom>
          </p:spPr>
        </p:pic>
      </p:grpSp>
      <p:pic>
        <p:nvPicPr>
          <p:cNvPr id="24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1562100"/>
            <a:ext cx="17517260" cy="84671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64827" y="3903760"/>
            <a:ext cx="8610600" cy="3600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Void </a:t>
            </a:r>
            <a:r>
              <a:rPr lang="en-US" altLang="ko-KR" sz="1200" dirty="0" err="1"/>
              <a:t>GameObjectMgr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ShdowRender</a:t>
            </a:r>
            <a:r>
              <a:rPr lang="en-US" altLang="ko-KR" sz="1200" dirty="0"/>
              <a:t>(ID3D12GraphicsCommandList* pd3dCommandList, </a:t>
            </a:r>
            <a:r>
              <a:rPr lang="en-US" altLang="ko-KR" sz="1200" dirty="0" err="1"/>
              <a:t>CCamera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pCamera</a:t>
            </a:r>
            <a:r>
              <a:rPr lang="en-US" altLang="ko-KR" sz="1200" dirty="0"/>
              <a:t>, bool </a:t>
            </a:r>
            <a:r>
              <a:rPr lang="en-US" altLang="ko-KR" sz="1200" dirty="0" err="1"/>
              <a:t>bPreRender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ShaderMgr</a:t>
            </a:r>
            <a:r>
              <a:rPr lang="en-US" altLang="ko-KR" sz="1200" dirty="0"/>
              <a:t>* 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…</a:t>
            </a:r>
          </a:p>
          <a:p>
            <a:r>
              <a:rPr lang="en-US" altLang="ko-KR" sz="1200" dirty="0"/>
              <a:t>     if(</a:t>
            </a:r>
            <a:r>
              <a:rPr lang="en-US" altLang="ko-KR" sz="1200" dirty="0" err="1"/>
              <a:t>m_pMesh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        if(</a:t>
            </a:r>
            <a:r>
              <a:rPr lang="en-US" altLang="ko-KR" sz="1200" dirty="0" err="1"/>
              <a:t>m_nMaterials</a:t>
            </a:r>
            <a:r>
              <a:rPr lang="en-US" altLang="ko-KR" sz="1200" dirty="0"/>
              <a:t>&gt;0) { </a:t>
            </a:r>
          </a:p>
          <a:p>
            <a:r>
              <a:rPr lang="en-US" altLang="ko-KR" sz="1200" dirty="0"/>
              <a:t>           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=0;i&lt;</a:t>
            </a:r>
            <a:r>
              <a:rPr lang="en-US" altLang="ko-KR" sz="1200" dirty="0" err="1"/>
              <a:t>m_nMaterials;i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             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]) {</a:t>
            </a:r>
          </a:p>
          <a:p>
            <a:r>
              <a:rPr lang="en-US" altLang="ko-KR" sz="1200" dirty="0"/>
              <a:t>               if(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m_ppMaterials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]-&gt;</a:t>
            </a:r>
            <a:r>
              <a:rPr lang="en-US" altLang="ko-KR" sz="1200" dirty="0" err="1"/>
              <a:t>m_pShader</a:t>
            </a:r>
            <a:r>
              <a:rPr lang="en-US" altLang="ko-KR" sz="1200" dirty="0"/>
              <a:t>-&gt;Render(pd3dCommandList, pCamera,0,false);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pShader</a:t>
            </a:r>
            <a:r>
              <a:rPr lang="en-US" altLang="ko-KR" sz="1200" dirty="0"/>
              <a:t>-&gt;</a:t>
            </a:r>
            <a:r>
              <a:rPr lang="en-US" altLang="ko-KR" sz="1200" b="1" dirty="0" err="1">
                <a:solidFill>
                  <a:schemeClr val="accent1"/>
                </a:solidFill>
              </a:rPr>
              <a:t>SetPipelineState</a:t>
            </a:r>
            <a:r>
              <a:rPr lang="en-US" altLang="ko-KR" sz="1200" b="1" dirty="0">
                <a:solidFill>
                  <a:schemeClr val="accent1"/>
                </a:solidFill>
              </a:rPr>
              <a:t>(pd3dCommandList,0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  …</a:t>
            </a:r>
          </a:p>
          <a:p>
            <a:r>
              <a:rPr lang="en-US" altLang="ko-KR" sz="1200" dirty="0"/>
              <a:t>	 }</a:t>
            </a:r>
          </a:p>
          <a:p>
            <a:r>
              <a:rPr lang="en-US" altLang="ko-KR" sz="1200" dirty="0"/>
              <a:t>	…</a:t>
            </a:r>
          </a:p>
          <a:p>
            <a:r>
              <a:rPr lang="en-US" altLang="ko-KR" sz="1200" dirty="0"/>
              <a:t>                         }</a:t>
            </a:r>
          </a:p>
          <a:p>
            <a:r>
              <a:rPr lang="en-US" altLang="ko-KR" sz="1200" dirty="0"/>
              <a:t>                       …</a:t>
            </a:r>
          </a:p>
          <a:p>
            <a:r>
              <a:rPr lang="en-US" altLang="ko-KR" sz="1200" dirty="0"/>
              <a:t>                      }</a:t>
            </a:r>
          </a:p>
          <a:p>
            <a:r>
              <a:rPr lang="en-US" altLang="ko-KR" sz="1200" dirty="0"/>
              <a:t>                   …</a:t>
            </a:r>
          </a:p>
          <a:p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779427" y="3511571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ShadowRender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843" y="8003239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그림자 대상에 포함되는 객체들은 </a:t>
            </a:r>
            <a:r>
              <a:rPr lang="en-US" altLang="ko-KR" dirty="0" err="1"/>
              <a:t>ShadowRender</a:t>
            </a:r>
            <a:r>
              <a:rPr lang="en-US" altLang="ko-KR" dirty="0"/>
              <a:t> </a:t>
            </a:r>
            <a:r>
              <a:rPr lang="ko-KR" altLang="en-US" dirty="0"/>
              <a:t>함수를 이용하여 렌더링 </a:t>
            </a:r>
            <a:r>
              <a:rPr lang="ko-KR" altLang="en-US" dirty="0" err="1"/>
              <a:t>하게되고</a:t>
            </a:r>
            <a:r>
              <a:rPr lang="en-US" altLang="ko-KR" dirty="0"/>
              <a:t>, </a:t>
            </a:r>
            <a:r>
              <a:rPr lang="ko-KR" altLang="en-US" dirty="0"/>
              <a:t>파이프라인 상태를 매프레임마다 업데이트 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14" name="구부러진 연결선 13"/>
          <p:cNvCxnSpPr>
            <a:stCxn id="20" idx="0"/>
          </p:cNvCxnSpPr>
          <p:nvPr/>
        </p:nvCxnSpPr>
        <p:spPr>
          <a:xfrm rot="16200000" flipV="1">
            <a:off x="11092644" y="6440971"/>
            <a:ext cx="1975824" cy="11487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257096" y="5981700"/>
            <a:ext cx="3093714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649169" y="2839874"/>
            <a:ext cx="6156450" cy="313932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그림자를 구현할 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많은 어려움을 겪었습니다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구현이 마무리된 상황에서 느낀 점은 이론적인 지식이 부족한 상태로 구현을 이어 나아갔던 것이 문제였습니다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구현이 안되었던 큰 문제점들 중 하나는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텍스쳐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매핑과 그림자 매핑을 하나의 파이프라인 상태에서 렌더링 할 때 마다 다르게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하는 과정을 신경 쓰지 않아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사소하지만 중요한 부분을 생각 못했던 점이였습니다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렌더링이 진행될 때 해당 객체가 그림자가 적용되는지에 대한 유무를 판단하여 파이프라인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Set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해주었습니다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4888" y="1922605"/>
            <a:ext cx="2811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en-US" altLang="ko-KR" dirty="0" err="1"/>
              <a:t>SetPipelineState</a:t>
            </a:r>
            <a:r>
              <a:rPr lang="en-US" altLang="ko-KR" dirty="0"/>
              <a:t>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5531" y="2291937"/>
            <a:ext cx="85698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ShaderMgr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(ID3D12GraphicsCommandList* pd3dCommandList,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if(m_pp3dPipelineStates) pd3dCommandList-&gt;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SetPipelineState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(m_pp3dPipelineStates[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nPipelineStates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])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5281" y="1014474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0"/>
            <a:chExt cx="18422857" cy="105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0"/>
              <a:ext cx="18422857" cy="1054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000" y="1562100"/>
            <a:ext cx="17517260" cy="8467137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929758" y="2460877"/>
            <a:ext cx="9367642" cy="5955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VS_SHADOW_MAP_OUTPUT </a:t>
            </a:r>
            <a:r>
              <a:rPr lang="en-US" altLang="ko-KR" sz="11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VSShadowMap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(VS_LIGHTING_INPUT input)</a:t>
            </a:r>
          </a:p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VS_SHADOW_MAP_OUTPUT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output = (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VS_SHADOW_MAP_OUTPUT)0;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float4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(float4) 0.0f;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gbBoneShader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positionW.xyz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output.normalW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output.tangentW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output.bitangentW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gmtxGameObject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   }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 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gbBoneShader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float4x4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(float4x4) 0.0f;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for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MAX_VERTEX_INFLUENCES;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+=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input.weights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*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gpmtxBoneOffsets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input.indices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]],	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gpmtxBoneTransforms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input.indices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]]); }  //for end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input.position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positionW.xyz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output.normalW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input.normal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output.tangentW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output.bitangentW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input.bitangent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(float3x3)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mtxVertexToBoneWorld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).xyz;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(float4(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output.positionW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1.0f),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gmtxView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gmtxProjection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output.uv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input.uv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 }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  <a:endParaRPr lang="ko-KR" altLang="ko-KR" sz="1200" dirty="0">
              <a:solidFill>
                <a:schemeClr val="bg1">
                  <a:lumMod val="6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for 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MAX_LIGHTS;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gcbToLightSpaces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].f4Position.w != 0.0f)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output.uvs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=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mul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positionW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gcbToLightSpaces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mtxToTexture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	return(output);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82400" y="2106390"/>
            <a:ext cx="3581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HLSL : </a:t>
            </a:r>
            <a:r>
              <a:rPr lang="en-US" altLang="ko-KR" dirty="0" err="1"/>
              <a:t>VSShadowMap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97123" y="7859875"/>
            <a:ext cx="4942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리깅</a:t>
            </a:r>
            <a:r>
              <a:rPr lang="ko-KR" altLang="en-US" dirty="0"/>
              <a:t> 동작을 하는 객체에 대한 그림자처리는</a:t>
            </a:r>
            <a:r>
              <a:rPr lang="en-US" altLang="ko-KR" dirty="0"/>
              <a:t>, </a:t>
            </a:r>
            <a:r>
              <a:rPr lang="ko-KR" altLang="en-US" dirty="0"/>
              <a:t>애니메이션 여부에 따라 동적 그림자를 적용하도록 </a:t>
            </a:r>
            <a:r>
              <a:rPr lang="en-US" altLang="ko-KR" dirty="0"/>
              <a:t>bool </a:t>
            </a:r>
            <a:r>
              <a:rPr lang="ko-KR" altLang="en-US" dirty="0"/>
              <a:t>값을 상수 버퍼로 넘겨주어</a:t>
            </a:r>
            <a:endParaRPr lang="en-US" altLang="ko-KR" dirty="0"/>
          </a:p>
          <a:p>
            <a:pPr algn="ctr"/>
            <a:r>
              <a:rPr lang="ko-KR" altLang="en-US" dirty="0"/>
              <a:t>구분 지어준다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610600" y="5057937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610600" y="3390902"/>
            <a:ext cx="1188714" cy="6825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 rot="5400000" flipH="1" flipV="1">
            <a:off x="6681954" y="5323185"/>
            <a:ext cx="2258186" cy="18327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rot="5400000" flipH="1" flipV="1">
            <a:off x="5868961" y="4390976"/>
            <a:ext cx="4462149" cy="2475650"/>
          </a:xfrm>
          <a:prstGeom prst="curvedConnector3">
            <a:avLst>
              <a:gd name="adj1" fmla="val 69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59986" y="2460877"/>
            <a:ext cx="6156450" cy="3416320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건물이나 장애물에는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그림자가 나왔지만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애니메이션 컨트롤러가 적용된 객체에는 바닥에 동적으로 그림자가 나오지 않았습니다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부분에서 문제점은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Bone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행렬을 사용하는 객체는 정점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셰이더에서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기존의 그림자 대상에 포함되는 객체들과 다르게 연산하고 있었던 문제점 이였습니다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atinLnBrk="1"/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모델을 불러오는 과정에서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bool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값으로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빌드되는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객체가 애니메이션 정보를 가지고있는지 판단하고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상수 버퍼로 전달하여 그 여부에 따라 정점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셰이더를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다르게 연산 시켜주었습니다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4278</TotalTime>
  <Words>2793</Words>
  <Application>Microsoft Office PowerPoint</Application>
  <PresentationFormat>사용자 지정</PresentationFormat>
  <Paragraphs>512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?? ??</vt:lpstr>
      <vt:lpstr>HY중고딕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115</cp:revision>
  <dcterms:created xsi:type="dcterms:W3CDTF">2023-08-27T19:13:24Z</dcterms:created>
  <dcterms:modified xsi:type="dcterms:W3CDTF">2023-10-15T04:09:37Z</dcterms:modified>
</cp:coreProperties>
</file>